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83" r:id="rId10"/>
    <p:sldId id="279" r:id="rId11"/>
    <p:sldId id="280" r:id="rId12"/>
    <p:sldId id="281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300" y="-571500"/>
            <a:ext cx="10693400" cy="4191000"/>
          </a:xfrm>
        </p:spPr>
        <p:txBody>
          <a:bodyPr numCol="2"/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 Ленино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Липецкого муниципального района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3200400"/>
            <a:ext cx="10287000" cy="2921000"/>
          </a:xfrm>
        </p:spPr>
        <p:txBody>
          <a:bodyPr>
            <a:normAutofit/>
          </a:bodyPr>
          <a:lstStyle/>
          <a:p>
            <a:pPr lvl="0" defTabSz="457200">
              <a:lnSpc>
                <a:spcPct val="110000"/>
              </a:lnSpc>
              <a:spcBef>
                <a:spcPts val="1000"/>
              </a:spcBef>
              <a:buClr>
                <a:srgbClr val="90C226"/>
              </a:buClr>
            </a:pPr>
            <a:r>
              <a:rPr lang="ru-RU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 площадки ГАУДПО ЛО «ИРО»</a:t>
            </a:r>
            <a:endParaRPr lang="ru-RU" cap="none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10000"/>
              </a:lnSpc>
              <a:spcBef>
                <a:spcPts val="1000"/>
              </a:spcBef>
              <a:buClr>
                <a:srgbClr val="90C226"/>
              </a:buClr>
            </a:pPr>
            <a:r>
              <a:rPr lang="ru-RU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«Преемственность в системе работы по формированию гражданственности</a:t>
            </a:r>
            <a:endParaRPr lang="ru-RU" b="1" cap="none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10000"/>
              </a:lnSpc>
              <a:spcBef>
                <a:spcPts val="1000"/>
              </a:spcBef>
              <a:buClr>
                <a:srgbClr val="90C226"/>
              </a:buClr>
            </a:pPr>
            <a:r>
              <a:rPr lang="ru-RU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дошкольного и младшего школьного возраста</a:t>
            </a:r>
            <a:endParaRPr lang="ru-RU" b="1" cap="none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10000"/>
              </a:lnSpc>
              <a:spcBef>
                <a:spcPts val="1000"/>
              </a:spcBef>
              <a:buClr>
                <a:srgbClr val="90C226"/>
              </a:buClr>
            </a:pPr>
            <a:r>
              <a:rPr lang="ru-RU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сельской школы-комплекса»</a:t>
            </a:r>
            <a:endParaRPr lang="ru-RU" b="1" cap="none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457200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</a:pPr>
            <a:endParaRPr lang="ru-RU" sz="500" cap="none" dirty="0"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907" y="698500"/>
            <a:ext cx="4491594" cy="224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365" y="758536"/>
            <a:ext cx="10463644" cy="602673"/>
          </a:xfrm>
        </p:spPr>
        <p:txBody>
          <a:bodyPr/>
          <a:lstStyle/>
          <a:p>
            <a:r>
              <a:rPr lang="ru-RU" sz="3200" b="1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Прогнозируемые результаты по каждому этапу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083" y="1631373"/>
            <a:ext cx="10744200" cy="4457700"/>
          </a:xfrm>
        </p:spPr>
        <p:txBody>
          <a:bodyPr>
            <a:normAutofit/>
          </a:bodyPr>
          <a:lstStyle/>
          <a:p>
            <a:pPr marL="457200" indent="-4572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endParaRPr lang="ru-RU" sz="2600" b="1" cap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1000"/>
              </a:spcAft>
            </a:pPr>
            <a:r>
              <a:rPr lang="ru-RU" sz="2600" b="1" cap="none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Обобщающий </a:t>
            </a:r>
            <a:r>
              <a:rPr lang="ru-RU" sz="2600" b="1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(сентябрь 2020 - май </a:t>
            </a:r>
            <a:r>
              <a:rPr lang="ru-RU" sz="2600" b="1" cap="none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  <a:endParaRPr lang="ru-RU" sz="2600" b="1" cap="none" dirty="0">
              <a:solidFill>
                <a:srgbClr val="404040">
                  <a:lumMod val="5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 обобщение результатов инновационной деятельности.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опыта инновационной деятельности на семинарах, конференциях, педагогических чтениях   муниципального и регионального уровня.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муниципального слета волонтёрских отрядов.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hangingPunct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докладов и публикаций.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600" cap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1900" cap="none" dirty="0">
              <a:solidFill>
                <a:srgbClr val="40404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600" y="749300"/>
            <a:ext cx="10693400" cy="8509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совместных мероприятий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дошкольников и школьников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1756065"/>
            <a:ext cx="10693400" cy="43526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Моя малая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родина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 чтецов «Поэты и писатели Липецкого края».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 волонтёрских отрядов. День пожилого человека.  Праздничнее чаепитие</a:t>
            </a:r>
            <a:r>
              <a:rPr lang="ru-RU" sz="18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Изготовление поздравительных открыток, подарков для пожилого человека.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Участие в праздниках, посвященные дню села, дню района.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Традиционная  осенняя ярмарка.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Фестиваль народного творчества  «Романовская слобода». 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Выставка творческих работ «У мамы руки золотые».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Русские народные праздники Масленица, Рождество, Пасха.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Акция  «Посади дерево и сохрани его».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Акция «Покорми птиц зимой».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Акция «Мы хотим, чтоб птицы пели».</a:t>
            </a:r>
          </a:p>
        </p:txBody>
      </p:sp>
    </p:spTree>
    <p:extLst>
      <p:ext uri="{BB962C8B-B14F-4D97-AF65-F5344CB8AC3E}">
        <p14:creationId xmlns:p14="http://schemas.microsoft.com/office/powerpoint/2010/main" val="1403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145" y="716973"/>
            <a:ext cx="10681855" cy="5351318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Герои Отечества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Проведение научно-практических конференций по темам: «Герои Отечества», «Орден в моём доме», «Герои живут рядом».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Проведение смотра строя и песни.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Изготовление полотна памяти «И помнит мир спасённый…».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 «Портрет солдата».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cap="none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вершинам в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ГТО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Малые олимпийские игры.</a:t>
            </a:r>
          </a:p>
          <a:p>
            <a:pPr lvl="0" algn="just"/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– гражданин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России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 рисунков на асфальте «Мир глазами детей».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 поэзии «Мне посчастливилось родиться на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уси».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Праздник «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имволы и атрибуты Российской государственности».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 «Народные (негосударственные) символы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оссии (русская березка, матрёшка, гармонь, балалайка, свистулька,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охлома, гжель…)». </a:t>
            </a:r>
          </a:p>
          <a:p>
            <a:pPr lvl="0" algn="just"/>
            <a:endParaRPr lang="ru-RU" b="1" cap="none" dirty="0" smtClean="0">
              <a:solidFill>
                <a:srgbClr val="624D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1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500" y="698500"/>
            <a:ext cx="10744200" cy="1739900"/>
          </a:xfrm>
        </p:spPr>
        <p:txBody>
          <a:bodyPr/>
          <a:lstStyle/>
          <a:p>
            <a:pPr algn="just"/>
            <a:r>
              <a:rPr lang="ru-RU" sz="32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sz="32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преемственность в системе работы по формированию предпосылок гражданственности у детей дошкольного и младшего школьного возраста на примере сельской школы-комплекса.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500" y="2082800"/>
            <a:ext cx="10744200" cy="4102100"/>
          </a:xfrm>
        </p:spPr>
        <p:txBody>
          <a:bodyPr anchor="ctr">
            <a:normAutofit fontScale="25000" lnSpcReduction="200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1200" b="1" cap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1200" b="1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инновационной деятельности:</a:t>
            </a:r>
          </a:p>
          <a:p>
            <a:pPr marL="1143000" lvl="0" indent="-11430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единое образовательное пространство, обеспечивающее преемственность в системе работы по формированию предпосылок гражданственности у детей дошкольного и младшего школьного возраста; </a:t>
            </a:r>
          </a:p>
          <a:p>
            <a:pPr marL="1143000" lvl="0" indent="-11430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систематизировать имеющийся опыт по данной проблеме;</a:t>
            </a:r>
          </a:p>
          <a:p>
            <a:pPr marL="1143000" lvl="0" indent="-11430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организационные, научные и информационные условия для успешной работы по преемственности;</a:t>
            </a:r>
          </a:p>
          <a:p>
            <a:pPr marL="1143000" lvl="0" indent="-11430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6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методическое сопровождение программы  ИП;</a:t>
            </a:r>
          </a:p>
          <a:p>
            <a:pPr marL="1143000" lvl="0" indent="-11430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9600" cap="none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800" y="6007100"/>
            <a:ext cx="8470900" cy="736600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buSzPct val="80000"/>
            </a:pP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cap="all" dirty="0">
                <a:solidFill>
                  <a:srgbClr val="624D38"/>
                </a:solidFill>
                <a:ea typeface="+mn-ea"/>
                <a:cs typeface="+mn-cs"/>
              </a:rPr>
              <a:t/>
            </a:r>
            <a:br>
              <a:rPr lang="ru-RU" sz="600" cap="all" dirty="0">
                <a:solidFill>
                  <a:srgbClr val="624D38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500" y="800100"/>
            <a:ext cx="10744200" cy="5308600"/>
          </a:xfrm>
        </p:spPr>
        <p:txBody>
          <a:bodyPr anchor="t">
            <a:normAutofit fontScale="92500"/>
          </a:bodyPr>
          <a:lstStyle/>
          <a:p>
            <a:pPr marL="1143000" lvl="0" indent="-11430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систематическую работу по повышению уровня профессиональной компетентности педагогов </a:t>
            </a:r>
            <a:r>
              <a:rPr lang="ru-RU" cap="none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ОУ в </a:t>
            </a:r>
            <a:r>
              <a:rPr lang="ru-RU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ФГОС НОО и ФГОС </a:t>
            </a:r>
            <a:r>
              <a:rPr lang="ru-RU" cap="none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ДО;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11430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учреждении творческую образовательную 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среду;</a:t>
            </a:r>
          </a:p>
          <a:p>
            <a:pPr marL="1143000" lvl="0" indent="-11430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 мероприятий, направленных на приобщение 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национальным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российским ценностям, ценностям семьи, общечеловеческим ценностям в контексте формирования у обучающихся идентичности гражданина России и направлять образовательный процесс на воспитание у детей любви к родине (в том числе, малой родине) и уважения к культурно-историческому наследию 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11430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результатов преемственности 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формированию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предпосылок гражданственности  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0" indent="-11430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 с целью сопровождения программы.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1200"/>
            <a:ext cx="10744200" cy="622300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Новизна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33500"/>
            <a:ext cx="10744200" cy="4787900"/>
          </a:xfrm>
        </p:spPr>
        <p:txBody>
          <a:bodyPr>
            <a:normAutofit/>
          </a:bodyPr>
          <a:lstStyle/>
          <a:p>
            <a:pPr indent="270510" algn="just">
              <a:lnSpc>
                <a:spcPct val="100000"/>
              </a:lnSpc>
              <a:spcAft>
                <a:spcPts val="0"/>
              </a:spcAft>
            </a:pP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овизна программы заключается в осуществлении преемственности в системе  воспитательной работы на уровне дошкольного и начального общего образования в условиях сельской школы-комплекса, способствующей формированию предпосылок гражданственности у детей дошкольного и младшего школьного возраста.</a:t>
            </a:r>
          </a:p>
          <a:p>
            <a:pPr indent="270510" algn="just">
              <a:lnSpc>
                <a:spcPct val="100000"/>
              </a:lnSpc>
              <a:spcAft>
                <a:spcPts val="0"/>
              </a:spcAft>
            </a:pPr>
            <a:endParaRPr lang="ru-RU" cap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00000"/>
              </a:lnSpc>
              <a:spcAft>
                <a:spcPts val="0"/>
              </a:spcAft>
            </a:pPr>
            <a:r>
              <a:rPr lang="ru-RU" sz="3200" b="1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Этапы </a:t>
            </a:r>
            <a:r>
              <a:rPr lang="ru-RU" sz="3200" b="1" cap="none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</a:p>
          <a:p>
            <a:pPr indent="270510" algn="just">
              <a:lnSpc>
                <a:spcPct val="100000"/>
              </a:lnSpc>
              <a:spcAft>
                <a:spcPts val="0"/>
              </a:spcAft>
            </a:pPr>
            <a:endParaRPr lang="ru-RU" cap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(январь 2018 - март 2018)</a:t>
            </a: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(март 2018 - август 2020)</a:t>
            </a: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b="1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Обобщающий этап </a:t>
            </a:r>
            <a:r>
              <a:rPr lang="ru-RU" cap="none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(сентябрь 2020 - май </a:t>
            </a:r>
            <a:r>
              <a:rPr lang="ru-RU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  <a:endParaRPr lang="ru-RU" sz="1800" cap="none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36600"/>
            <a:ext cx="10769600" cy="990600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Формами взаимодействия педагогов,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их родителей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30400"/>
            <a:ext cx="10769600" cy="41656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ru-RU" cap="none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cap="non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Полотно 46"/>
          <p:cNvGrpSpPr/>
          <p:nvPr/>
        </p:nvGrpSpPr>
        <p:grpSpPr>
          <a:xfrm>
            <a:off x="1701800" y="1776412"/>
            <a:ext cx="9385300" cy="4319588"/>
            <a:chOff x="0" y="0"/>
            <a:chExt cx="5940425" cy="33051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940425" cy="3305175"/>
            </a:xfrm>
            <a:prstGeom prst="rect">
              <a:avLst/>
            </a:prstGeom>
            <a:noFill/>
          </p:spPr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5052021" y="409609"/>
              <a:ext cx="851604" cy="4419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обучающийся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1965908" y="66602"/>
              <a:ext cx="2628311" cy="4039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Волонтёрская деятельность</a:t>
              </a:r>
              <a:endPara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1965908" y="523812"/>
              <a:ext cx="2630211" cy="323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Беседы, «круглые столы», конференции </a:t>
              </a:r>
              <a:endPara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1965908" y="898842"/>
              <a:ext cx="2630211" cy="482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Экскурсии по памятным местам родного края, походы одного дня </a:t>
              </a:r>
              <a:endPara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965908" y="1432254"/>
              <a:ext cx="2628311" cy="2722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Уроки мужества, Вахта памяти </a:t>
              </a:r>
              <a:endPara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1965908" y="1762041"/>
              <a:ext cx="2627611" cy="381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Научно-исследовательская и проектная деятельность</a:t>
              </a:r>
              <a:endParaRPr lang="ru-RU" sz="20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1967208" y="2651930"/>
              <a:ext cx="2629511" cy="653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Классные часы и другие школьные мероприятия гражданско-патриотической направленности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7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4" name="Line 36"/>
            <p:cNvCxnSpPr>
              <a:cxnSpLocks noChangeShapeType="1"/>
            </p:cNvCxnSpPr>
            <p:nvPr/>
          </p:nvCxnSpPr>
          <p:spPr bwMode="auto">
            <a:xfrm flipV="1">
              <a:off x="1165805" y="295207"/>
              <a:ext cx="800103" cy="3429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7"/>
            <p:cNvCxnSpPr>
              <a:cxnSpLocks noChangeShapeType="1"/>
            </p:cNvCxnSpPr>
            <p:nvPr/>
          </p:nvCxnSpPr>
          <p:spPr bwMode="auto">
            <a:xfrm>
              <a:off x="1165805" y="638114"/>
              <a:ext cx="8001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38"/>
            <p:cNvCxnSpPr>
              <a:cxnSpLocks noChangeShapeType="1"/>
            </p:cNvCxnSpPr>
            <p:nvPr/>
          </p:nvCxnSpPr>
          <p:spPr bwMode="auto">
            <a:xfrm>
              <a:off x="1165805" y="638114"/>
              <a:ext cx="800103" cy="571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39"/>
            <p:cNvCxnSpPr>
              <a:cxnSpLocks noChangeShapeType="1"/>
            </p:cNvCxnSpPr>
            <p:nvPr/>
          </p:nvCxnSpPr>
          <p:spPr bwMode="auto">
            <a:xfrm>
              <a:off x="1165805" y="638114"/>
              <a:ext cx="800103" cy="10287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0"/>
            <p:cNvCxnSpPr>
              <a:cxnSpLocks noChangeShapeType="1"/>
            </p:cNvCxnSpPr>
            <p:nvPr/>
          </p:nvCxnSpPr>
          <p:spPr bwMode="auto">
            <a:xfrm>
              <a:off x="1165805" y="638114"/>
              <a:ext cx="800103" cy="14859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1"/>
            <p:cNvCxnSpPr>
              <a:cxnSpLocks noChangeShapeType="1"/>
            </p:cNvCxnSpPr>
            <p:nvPr/>
          </p:nvCxnSpPr>
          <p:spPr bwMode="auto">
            <a:xfrm>
              <a:off x="1165805" y="638114"/>
              <a:ext cx="800103" cy="1943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2"/>
            <p:cNvCxnSpPr>
              <a:cxnSpLocks noChangeShapeType="1"/>
            </p:cNvCxnSpPr>
            <p:nvPr/>
          </p:nvCxnSpPr>
          <p:spPr bwMode="auto">
            <a:xfrm>
              <a:off x="1165805" y="638114"/>
              <a:ext cx="800103" cy="22860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3"/>
            <p:cNvCxnSpPr>
              <a:cxnSpLocks noChangeShapeType="1"/>
            </p:cNvCxnSpPr>
            <p:nvPr/>
          </p:nvCxnSpPr>
          <p:spPr bwMode="auto">
            <a:xfrm flipH="1" flipV="1">
              <a:off x="4594819" y="180904"/>
              <a:ext cx="457202" cy="457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44"/>
            <p:cNvCxnSpPr>
              <a:cxnSpLocks noChangeShapeType="1"/>
            </p:cNvCxnSpPr>
            <p:nvPr/>
          </p:nvCxnSpPr>
          <p:spPr bwMode="auto">
            <a:xfrm flipH="1">
              <a:off x="4594819" y="638114"/>
              <a:ext cx="4572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45"/>
            <p:cNvCxnSpPr>
              <a:cxnSpLocks noChangeShapeType="1"/>
            </p:cNvCxnSpPr>
            <p:nvPr/>
          </p:nvCxnSpPr>
          <p:spPr bwMode="auto">
            <a:xfrm flipH="1">
              <a:off x="4594819" y="638114"/>
              <a:ext cx="457202" cy="457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46"/>
            <p:cNvCxnSpPr>
              <a:cxnSpLocks noChangeShapeType="1"/>
            </p:cNvCxnSpPr>
            <p:nvPr/>
          </p:nvCxnSpPr>
          <p:spPr bwMode="auto">
            <a:xfrm flipH="1">
              <a:off x="4594819" y="638114"/>
              <a:ext cx="457202" cy="914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47"/>
            <p:cNvCxnSpPr>
              <a:cxnSpLocks noChangeShapeType="1"/>
            </p:cNvCxnSpPr>
            <p:nvPr/>
          </p:nvCxnSpPr>
          <p:spPr bwMode="auto">
            <a:xfrm flipH="1">
              <a:off x="4594819" y="638114"/>
              <a:ext cx="457202" cy="13716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48"/>
            <p:cNvCxnSpPr>
              <a:cxnSpLocks noChangeShapeType="1"/>
            </p:cNvCxnSpPr>
            <p:nvPr/>
          </p:nvCxnSpPr>
          <p:spPr bwMode="auto">
            <a:xfrm flipH="1">
              <a:off x="4594819" y="638114"/>
              <a:ext cx="457202" cy="18288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49"/>
            <p:cNvCxnSpPr>
              <a:cxnSpLocks noChangeShapeType="1"/>
            </p:cNvCxnSpPr>
            <p:nvPr/>
          </p:nvCxnSpPr>
          <p:spPr bwMode="auto">
            <a:xfrm flipH="1">
              <a:off x="4594819" y="762294"/>
              <a:ext cx="457202" cy="2047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189"/>
            <p:cNvSpPr txBox="1">
              <a:spLocks noChangeArrowheads="1"/>
            </p:cNvSpPr>
            <p:nvPr/>
          </p:nvSpPr>
          <p:spPr bwMode="auto">
            <a:xfrm>
              <a:off x="379952" y="445046"/>
              <a:ext cx="790603" cy="457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педагог</a:t>
              </a:r>
              <a:endParaRPr lang="ru-RU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4839792" y="4637291"/>
            <a:ext cx="4120354" cy="5715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песни и строя, фестивали патриотической песни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900" y="673100"/>
            <a:ext cx="10744200" cy="1492040"/>
          </a:xfrm>
        </p:spPr>
        <p:txBody>
          <a:bodyPr/>
          <a:lstStyle/>
          <a:p>
            <a:pPr indent="449580">
              <a:lnSpc>
                <a:spcPct val="100000"/>
              </a:lnSpc>
              <a:spcAft>
                <a:spcPts val="0"/>
              </a:spcAft>
            </a:pPr>
            <a:r>
              <a:rPr lang="ru-RU" sz="4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школьных общественных структур </a:t>
            </a:r>
            <a: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едином образовательном пространстве </a:t>
            </a:r>
            <a: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программы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00" y="2209800"/>
            <a:ext cx="10744200" cy="38735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Полотно 141"/>
          <p:cNvGrpSpPr/>
          <p:nvPr/>
        </p:nvGrpSpPr>
        <p:grpSpPr>
          <a:xfrm>
            <a:off x="2946400" y="2336800"/>
            <a:ext cx="6400800" cy="3746499"/>
            <a:chOff x="0" y="0"/>
            <a:chExt cx="5829300" cy="275663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829300" cy="2663190"/>
            </a:xfrm>
            <a:prstGeom prst="rect">
              <a:avLst/>
            </a:prstGeom>
            <a:noFill/>
          </p:spPr>
        </p:sp>
        <p:sp>
          <p:nvSpPr>
            <p:cNvPr id="6" name="Oval 131"/>
            <p:cNvSpPr>
              <a:spLocks noChangeArrowheads="1"/>
            </p:cNvSpPr>
            <p:nvPr/>
          </p:nvSpPr>
          <p:spPr bwMode="auto">
            <a:xfrm>
              <a:off x="2285499" y="811527"/>
              <a:ext cx="1372101" cy="9423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Совет по реализации Программы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32"/>
            <p:cNvSpPr>
              <a:spLocks noChangeArrowheads="1"/>
            </p:cNvSpPr>
            <p:nvPr/>
          </p:nvSpPr>
          <p:spPr bwMode="auto">
            <a:xfrm>
              <a:off x="4000301" y="125503"/>
              <a:ext cx="1600600" cy="5710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Совместное МО воспитателей и учителей 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33"/>
            <p:cNvSpPr>
              <a:spLocks noChangeArrowheads="1"/>
            </p:cNvSpPr>
            <p:nvPr/>
          </p:nvSpPr>
          <p:spPr bwMode="auto">
            <a:xfrm>
              <a:off x="4114500" y="811427"/>
              <a:ext cx="1600600" cy="5710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МО учителей начальных классов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Rectangle 134"/>
            <p:cNvSpPr>
              <a:spLocks noChangeArrowheads="1"/>
            </p:cNvSpPr>
            <p:nvPr/>
          </p:nvSpPr>
          <p:spPr bwMode="auto">
            <a:xfrm>
              <a:off x="4000300" y="1611354"/>
              <a:ext cx="1600600" cy="343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МО воспитателей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Rectangle 135"/>
            <p:cNvSpPr>
              <a:spLocks noChangeArrowheads="1"/>
            </p:cNvSpPr>
            <p:nvPr/>
          </p:nvSpPr>
          <p:spPr bwMode="auto">
            <a:xfrm>
              <a:off x="3428700" y="2183274"/>
              <a:ext cx="1617600" cy="4250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Родительский комитет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36"/>
            <p:cNvSpPr>
              <a:spLocks noChangeArrowheads="1"/>
            </p:cNvSpPr>
            <p:nvPr/>
          </p:nvSpPr>
          <p:spPr bwMode="auto">
            <a:xfrm>
              <a:off x="343200" y="125504"/>
              <a:ext cx="1484900" cy="437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Совет общественности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37"/>
            <p:cNvSpPr>
              <a:spLocks noChangeArrowheads="1"/>
            </p:cNvSpPr>
            <p:nvPr/>
          </p:nvSpPr>
          <p:spPr bwMode="auto">
            <a:xfrm>
              <a:off x="343200" y="696525"/>
              <a:ext cx="1599900" cy="392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Педагогический совет ОУ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38"/>
            <p:cNvSpPr>
              <a:spLocks noChangeArrowheads="1"/>
            </p:cNvSpPr>
            <p:nvPr/>
          </p:nvSpPr>
          <p:spPr bwMode="auto">
            <a:xfrm>
              <a:off x="343201" y="1465349"/>
              <a:ext cx="1484899" cy="624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Штаб волонтерского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движения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Rectangle 139"/>
            <p:cNvSpPr>
              <a:spLocks noChangeArrowheads="1"/>
            </p:cNvSpPr>
            <p:nvPr/>
          </p:nvSpPr>
          <p:spPr bwMode="auto">
            <a:xfrm>
              <a:off x="540631" y="2183274"/>
              <a:ext cx="2397152" cy="5733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Временные детские объединения: совет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дела, инициативная группа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5" name="Line 140"/>
            <p:cNvCxnSpPr>
              <a:cxnSpLocks noChangeShapeType="1"/>
            </p:cNvCxnSpPr>
            <p:nvPr/>
          </p:nvCxnSpPr>
          <p:spPr bwMode="auto">
            <a:xfrm flipV="1">
              <a:off x="3542801" y="582519"/>
              <a:ext cx="457200" cy="402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41"/>
            <p:cNvCxnSpPr>
              <a:cxnSpLocks noChangeShapeType="1"/>
            </p:cNvCxnSpPr>
            <p:nvPr/>
          </p:nvCxnSpPr>
          <p:spPr bwMode="auto">
            <a:xfrm flipV="1">
              <a:off x="3657800" y="1039535"/>
              <a:ext cx="456700" cy="114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42"/>
            <p:cNvCxnSpPr>
              <a:cxnSpLocks noChangeShapeType="1"/>
            </p:cNvCxnSpPr>
            <p:nvPr/>
          </p:nvCxnSpPr>
          <p:spPr bwMode="auto">
            <a:xfrm>
              <a:off x="3657800" y="1383247"/>
              <a:ext cx="342500" cy="228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43"/>
            <p:cNvCxnSpPr>
              <a:cxnSpLocks noChangeShapeType="1"/>
            </p:cNvCxnSpPr>
            <p:nvPr/>
          </p:nvCxnSpPr>
          <p:spPr bwMode="auto">
            <a:xfrm>
              <a:off x="3217299" y="1753858"/>
              <a:ext cx="325601" cy="429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44"/>
            <p:cNvCxnSpPr>
              <a:cxnSpLocks noChangeShapeType="1"/>
            </p:cNvCxnSpPr>
            <p:nvPr/>
          </p:nvCxnSpPr>
          <p:spPr bwMode="auto">
            <a:xfrm flipH="1">
              <a:off x="2200501" y="1694259"/>
              <a:ext cx="479315" cy="4397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45"/>
            <p:cNvCxnSpPr>
              <a:cxnSpLocks noChangeShapeType="1"/>
            </p:cNvCxnSpPr>
            <p:nvPr/>
          </p:nvCxnSpPr>
          <p:spPr bwMode="auto">
            <a:xfrm flipH="1" flipV="1">
              <a:off x="1885600" y="1043431"/>
              <a:ext cx="457399" cy="119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46"/>
            <p:cNvCxnSpPr>
              <a:cxnSpLocks noChangeShapeType="1"/>
            </p:cNvCxnSpPr>
            <p:nvPr/>
          </p:nvCxnSpPr>
          <p:spPr bwMode="auto">
            <a:xfrm flipH="1">
              <a:off x="1828901" y="1532503"/>
              <a:ext cx="571399" cy="161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47"/>
            <p:cNvCxnSpPr>
              <a:cxnSpLocks noChangeShapeType="1"/>
              <a:stCxn id="6" idx="1"/>
            </p:cNvCxnSpPr>
            <p:nvPr/>
          </p:nvCxnSpPr>
          <p:spPr bwMode="auto">
            <a:xfrm flipH="1" flipV="1">
              <a:off x="1828901" y="353612"/>
              <a:ext cx="657538" cy="5959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520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200" y="723900"/>
            <a:ext cx="10706100" cy="11176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окружающим социумом </a:t>
            </a:r>
            <a: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3200" b="1" dirty="0" smtClean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1943100"/>
            <a:ext cx="10706100" cy="41656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Полотно 163"/>
          <p:cNvGrpSpPr/>
          <p:nvPr/>
        </p:nvGrpSpPr>
        <p:grpSpPr>
          <a:xfrm>
            <a:off x="2222500" y="2082800"/>
            <a:ext cx="7708899" cy="3924300"/>
            <a:chOff x="0" y="0"/>
            <a:chExt cx="5940425" cy="376999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940425" cy="3769995"/>
            </a:xfrm>
            <a:prstGeom prst="rect">
              <a:avLst/>
            </a:prstGeom>
            <a:noFill/>
          </p:spPr>
        </p:sp>
        <p:sp>
          <p:nvSpPr>
            <p:cNvPr id="6" name="Rectangle 150"/>
            <p:cNvSpPr>
              <a:spLocks noChangeArrowheads="1"/>
            </p:cNvSpPr>
            <p:nvPr/>
          </p:nvSpPr>
          <p:spPr bwMode="auto">
            <a:xfrm>
              <a:off x="4114617" y="114021"/>
              <a:ext cx="1703507" cy="571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Сельская библиотека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151"/>
            <p:cNvSpPr>
              <a:spLocks noChangeArrowheads="1"/>
            </p:cNvSpPr>
            <p:nvPr/>
          </p:nvSpPr>
          <p:spPr bwMode="auto">
            <a:xfrm>
              <a:off x="4114617" y="914769"/>
              <a:ext cx="1703507" cy="571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Центр Дополнительного образования 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52"/>
            <p:cNvSpPr>
              <a:spLocks noChangeArrowheads="1"/>
            </p:cNvSpPr>
            <p:nvPr/>
          </p:nvSpPr>
          <p:spPr bwMode="auto">
            <a:xfrm>
              <a:off x="4114617" y="1714816"/>
              <a:ext cx="1703507" cy="571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Дом культуры Ленинского поселения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Rectangle 153"/>
            <p:cNvSpPr>
              <a:spLocks noChangeArrowheads="1"/>
            </p:cNvSpPr>
            <p:nvPr/>
          </p:nvSpPr>
          <p:spPr bwMode="auto">
            <a:xfrm>
              <a:off x="4114617" y="2629585"/>
              <a:ext cx="1703507" cy="571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Пост №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г. Липецка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154"/>
            <p:cNvSpPr>
              <a:spLocks noChangeArrowheads="1"/>
            </p:cNvSpPr>
            <p:nvPr/>
          </p:nvSpPr>
          <p:spPr bwMode="auto">
            <a:xfrm>
              <a:off x="93660" y="154699"/>
              <a:ext cx="1600707" cy="571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Школы района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Rectangle 155"/>
            <p:cNvSpPr>
              <a:spLocks noChangeArrowheads="1"/>
            </p:cNvSpPr>
            <p:nvPr/>
          </p:nvSpPr>
          <p:spPr bwMode="auto">
            <a:xfrm>
              <a:off x="114100" y="914769"/>
              <a:ext cx="1600707" cy="571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Центр Романовской  игрушки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56"/>
            <p:cNvSpPr>
              <a:spLocks noChangeArrowheads="1"/>
            </p:cNvSpPr>
            <p:nvPr/>
          </p:nvSpPr>
          <p:spPr bwMode="auto">
            <a:xfrm>
              <a:off x="114100" y="1668333"/>
              <a:ext cx="1600707" cy="571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Отдел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 делам молодежи</a:t>
              </a:r>
            </a:p>
          </p:txBody>
        </p:sp>
        <p:sp>
          <p:nvSpPr>
            <p:cNvPr id="13" name="Rectangle 157"/>
            <p:cNvSpPr>
              <a:spLocks noChangeArrowheads="1"/>
            </p:cNvSpPr>
            <p:nvPr/>
          </p:nvSpPr>
          <p:spPr bwMode="auto">
            <a:xfrm>
              <a:off x="114100" y="2515564"/>
              <a:ext cx="1634707" cy="676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Храм Рождества Пресвятой Богородицы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58"/>
            <p:cNvSpPr>
              <a:spLocks noChangeArrowheads="1"/>
            </p:cNvSpPr>
            <p:nvPr/>
          </p:nvSpPr>
          <p:spPr bwMode="auto">
            <a:xfrm>
              <a:off x="2171409" y="228842"/>
              <a:ext cx="1600707" cy="4570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Совет ветеранов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59"/>
            <p:cNvSpPr>
              <a:spLocks noChangeArrowheads="1"/>
            </p:cNvSpPr>
            <p:nvPr/>
          </p:nvSpPr>
          <p:spPr bwMode="auto">
            <a:xfrm>
              <a:off x="1943108" y="1485974"/>
              <a:ext cx="1704307" cy="6609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МБОУ НОШ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с. Ленино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60"/>
            <p:cNvSpPr>
              <a:spLocks noChangeArrowheads="1"/>
            </p:cNvSpPr>
            <p:nvPr/>
          </p:nvSpPr>
          <p:spPr bwMode="auto">
            <a:xfrm>
              <a:off x="2057309" y="2858527"/>
              <a:ext cx="1714807" cy="57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Областной краеведческий музей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Line 161"/>
            <p:cNvCxnSpPr>
              <a:cxnSpLocks noChangeShapeType="1"/>
            </p:cNvCxnSpPr>
            <p:nvPr/>
          </p:nvCxnSpPr>
          <p:spPr bwMode="auto">
            <a:xfrm flipV="1">
              <a:off x="2378960" y="2146896"/>
              <a:ext cx="193026" cy="7067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62"/>
            <p:cNvCxnSpPr>
              <a:cxnSpLocks noChangeShapeType="1"/>
            </p:cNvCxnSpPr>
            <p:nvPr/>
          </p:nvCxnSpPr>
          <p:spPr bwMode="auto">
            <a:xfrm flipH="1">
              <a:off x="1714807" y="2173177"/>
              <a:ext cx="567702" cy="457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63"/>
            <p:cNvCxnSpPr>
              <a:cxnSpLocks noChangeShapeType="1"/>
            </p:cNvCxnSpPr>
            <p:nvPr/>
          </p:nvCxnSpPr>
          <p:spPr bwMode="auto">
            <a:xfrm flipH="1">
              <a:off x="1714807" y="1943658"/>
              <a:ext cx="2283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64"/>
            <p:cNvCxnSpPr>
              <a:cxnSpLocks noChangeShapeType="1"/>
            </p:cNvCxnSpPr>
            <p:nvPr/>
          </p:nvCxnSpPr>
          <p:spPr bwMode="auto">
            <a:xfrm flipH="1" flipV="1">
              <a:off x="1714807" y="1371853"/>
              <a:ext cx="228301" cy="228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65"/>
            <p:cNvCxnSpPr>
              <a:cxnSpLocks noChangeShapeType="1"/>
            </p:cNvCxnSpPr>
            <p:nvPr/>
          </p:nvCxnSpPr>
          <p:spPr bwMode="auto">
            <a:xfrm flipH="1" flipV="1">
              <a:off x="1714808" y="571805"/>
              <a:ext cx="456601" cy="9397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66"/>
            <p:cNvCxnSpPr>
              <a:cxnSpLocks noChangeShapeType="1"/>
            </p:cNvCxnSpPr>
            <p:nvPr/>
          </p:nvCxnSpPr>
          <p:spPr bwMode="auto">
            <a:xfrm flipV="1">
              <a:off x="3657115" y="571805"/>
              <a:ext cx="457502" cy="1028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67"/>
            <p:cNvCxnSpPr>
              <a:cxnSpLocks noChangeShapeType="1"/>
            </p:cNvCxnSpPr>
            <p:nvPr/>
          </p:nvCxnSpPr>
          <p:spPr bwMode="auto">
            <a:xfrm>
              <a:off x="3657115" y="1943658"/>
              <a:ext cx="4575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68"/>
            <p:cNvCxnSpPr>
              <a:cxnSpLocks noChangeShapeType="1"/>
            </p:cNvCxnSpPr>
            <p:nvPr/>
          </p:nvCxnSpPr>
          <p:spPr bwMode="auto">
            <a:xfrm flipV="1">
              <a:off x="2811565" y="685926"/>
              <a:ext cx="61951" cy="8000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69"/>
            <p:cNvCxnSpPr>
              <a:cxnSpLocks noChangeShapeType="1"/>
            </p:cNvCxnSpPr>
            <p:nvPr/>
          </p:nvCxnSpPr>
          <p:spPr bwMode="auto">
            <a:xfrm flipH="1" flipV="1">
              <a:off x="3552512" y="2129092"/>
              <a:ext cx="562106" cy="728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70"/>
            <p:cNvCxnSpPr>
              <a:cxnSpLocks noChangeShapeType="1"/>
            </p:cNvCxnSpPr>
            <p:nvPr/>
          </p:nvCxnSpPr>
          <p:spPr bwMode="auto">
            <a:xfrm flipV="1">
              <a:off x="3647415" y="1329145"/>
              <a:ext cx="457402" cy="456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2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45" y="862445"/>
            <a:ext cx="10629899" cy="737755"/>
          </a:xfrm>
        </p:spPr>
        <p:txBody>
          <a:bodyPr/>
          <a:lstStyle/>
          <a:p>
            <a:r>
              <a:rPr lang="ru-RU" sz="3200" b="1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Прогнозируемые результаты по каждому этапу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9601200" cy="3408218"/>
          </a:xfrm>
        </p:spPr>
        <p:txBody>
          <a:bodyPr>
            <a:normAutofit/>
          </a:bodyPr>
          <a:lstStyle/>
          <a:p>
            <a:pPr lvl="0"/>
            <a:r>
              <a:rPr lang="ru-RU" b="1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 этап (январь 2018 – март  2018)</a:t>
            </a:r>
          </a:p>
          <a:p>
            <a:pPr marL="342900" lvl="0" indent="-342900" algn="just" hangingPunct="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2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координационного совета. </a:t>
            </a:r>
          </a:p>
          <a:p>
            <a:pPr marL="342900" lvl="0" indent="-342900" algn="just" hangingPunct="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2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программы инновационной деятельности.</a:t>
            </a:r>
          </a:p>
          <a:p>
            <a:pPr marL="342900" lvl="0" indent="-342900" algn="just" hangingPunct="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2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плана работы инновационной деятельности.</a:t>
            </a:r>
          </a:p>
          <a:p>
            <a:pPr marL="342900" lvl="0" indent="-342900" algn="just" hangingPunct="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2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условий для профессионального роста педагогов: повышение квалификации воспитателей и учителей, участие в семинарах, конференциях, МО.</a:t>
            </a:r>
          </a:p>
          <a:p>
            <a:pPr marL="342900" lvl="0" indent="-342900" algn="just" hangingPunct="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ru-RU" sz="22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педагогами профессиональными компетентностями с целью реализации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4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600" y="723900"/>
            <a:ext cx="10693400" cy="609600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Прогнозируемые результаты по каждому этапу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1422400"/>
            <a:ext cx="10693400" cy="4699000"/>
          </a:xfrm>
        </p:spPr>
        <p:txBody>
          <a:bodyPr>
            <a:normAutofit/>
          </a:bodyPr>
          <a:lstStyle/>
          <a:p>
            <a:pPr marL="499110">
              <a:lnSpc>
                <a:spcPct val="115000"/>
              </a:lnSpc>
              <a:spcAft>
                <a:spcPts val="1000"/>
              </a:spcAft>
            </a:pPr>
            <a:r>
              <a:rPr lang="ru-RU" b="1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Практический этап (март 2018 - август 2020)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2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пространства, </a:t>
            </a:r>
            <a:r>
              <a:rPr lang="ru-RU" sz="2200" cap="none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обеспечивающего преемственность в системе работы по формированию предпосылок гражданственности у детей.</a:t>
            </a:r>
            <a:r>
              <a:rPr lang="ru-RU" sz="20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образовательной деятельности на каждом уровне образования с позиции системности по формированию основ гражданственности в воспитании  обучающихся. </a:t>
            </a:r>
            <a:endParaRPr lang="ru-RU" sz="2000" cap="none" dirty="0">
              <a:solidFill>
                <a:srgbClr val="404040">
                  <a:lumMod val="50000"/>
                </a:srgb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участие обучающихся в научной, творческой, спортивной деятельности с учетом возраста и индивидуальных способностей.</a:t>
            </a:r>
            <a:endParaRPr lang="ru-RU" sz="2000" cap="none" dirty="0">
              <a:solidFill>
                <a:srgbClr val="404040">
                  <a:lumMod val="50000"/>
                </a:srgbClr>
              </a:solidFill>
            </a:endParaRPr>
          </a:p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0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совместных мероприятий,</a:t>
            </a:r>
            <a:r>
              <a:rPr lang="ru-RU" sz="20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</a:rPr>
              <a:t> патриотических акций, конкурсов, встреч, смотров</a:t>
            </a:r>
            <a:r>
              <a:rPr lang="ru-RU" sz="20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дошкольного и младшего школьного возраста в соответствии с планом ИП</a:t>
            </a:r>
            <a:r>
              <a:rPr lang="ru-RU" sz="20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</a:rPr>
              <a:t>.  Создание музея истории села.</a:t>
            </a:r>
            <a:endParaRPr lang="ru-RU" sz="2000" cap="none" dirty="0">
              <a:solidFill>
                <a:srgbClr val="404040">
                  <a:lumMod val="50000"/>
                </a:srgb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000" cap="none" dirty="0">
                <a:solidFill>
                  <a:srgbClr val="4040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учителями и воспитателями сайтов, блогов и использование их ресурсов обучающимися.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200" cap="none" dirty="0">
              <a:solidFill>
                <a:schemeClr val="tx2">
                  <a:lumMod val="50000"/>
                </a:schemeClr>
              </a:solidFill>
            </a:endParaRPr>
          </a:p>
          <a:p>
            <a:pPr marL="499110" algn="just">
              <a:lnSpc>
                <a:spcPct val="115000"/>
              </a:lnSpc>
              <a:spcAft>
                <a:spcPts val="1000"/>
              </a:spcAft>
            </a:pPr>
            <a:endParaRPr lang="ru-RU" b="1" cap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9110" algn="just">
              <a:lnSpc>
                <a:spcPct val="115000"/>
              </a:lnSpc>
              <a:spcAft>
                <a:spcPts val="1000"/>
              </a:spcAft>
            </a:pPr>
            <a:endParaRPr lang="ru-RU" b="1" cap="none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endParaRPr lang="ru-RU" sz="1800" cap="none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cap="non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прозрачной зеленой рамкой (широкоэкранный формат)</Template>
  <TotalTime>0</TotalTime>
  <Words>810</Words>
  <Application>Microsoft Office PowerPoint</Application>
  <PresentationFormat>Произвольный</PresentationFormat>
  <Paragraphs>128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Sheer Green 16x9</vt:lpstr>
      <vt:lpstr>Муниципальное бюджетное общеобразовательное учреждение  начальная общеобразовательная школа  села Ленино  Липецкого муниципального района  Липецкой области  </vt:lpstr>
      <vt:lpstr>Цель программы - создание условий, обеспечивающих преемственность в системе работы по формированию предпосылок гражданственности у детей дошкольного и младшего школьного возраста на примере сельской школы-комплекса.</vt:lpstr>
      <vt:lpstr>           </vt:lpstr>
      <vt:lpstr>Новизна программы</vt:lpstr>
      <vt:lpstr>Формами взаимодействия педагогов,  обучающихся и их родителей</vt:lpstr>
      <vt:lpstr> Взаимодействие школьных общественных структур  в едином образовательном пространстве  в рамках программы</vt:lpstr>
      <vt:lpstr>       Взаимодействие с окружающим социумом  в рамках программы</vt:lpstr>
      <vt:lpstr>Прогнозируемые результаты по каждому этапу</vt:lpstr>
      <vt:lpstr>Прогнозируемые результаты по каждому этапу</vt:lpstr>
      <vt:lpstr>Прогнозируемые результаты по каждому этапу</vt:lpstr>
      <vt:lpstr>План совместных мероприятий  дошкольников и школьников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2018-01-24T12:19:46Z</dcterms:created>
  <dcterms:modified xsi:type="dcterms:W3CDTF">2018-01-26T09:41:02Z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