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85" r:id="rId2"/>
    <p:sldId id="275" r:id="rId3"/>
    <p:sldId id="262" r:id="rId4"/>
    <p:sldId id="256" r:id="rId5"/>
    <p:sldId id="278" r:id="rId6"/>
    <p:sldId id="259" r:id="rId7"/>
    <p:sldId id="279" r:id="rId8"/>
    <p:sldId id="281" r:id="rId9"/>
    <p:sldId id="282" r:id="rId10"/>
    <p:sldId id="283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24C0"/>
    <a:srgbClr val="99FFCC"/>
    <a:srgbClr val="66FFFF"/>
    <a:srgbClr val="BA36A1"/>
    <a:srgbClr val="0C0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660"/>
  </p:normalViewPr>
  <p:slideViewPr>
    <p:cSldViewPr>
      <p:cViewPr>
        <p:scale>
          <a:sx n="118" d="100"/>
          <a:sy n="118" d="100"/>
        </p:scale>
        <p:origin x="-145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D385FE-8061-483F-824B-A896097ED4B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DE888F-07C8-4831-ADC7-B776409C2A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rgbClr val="00B0F0"/>
            </a:gs>
            <a:gs pos="67000">
              <a:srgbClr val="92D050"/>
            </a:gs>
            <a:gs pos="52451">
              <a:srgbClr val="56BDD5"/>
            </a:gs>
            <a:gs pos="7000">
              <a:srgbClr val="FF0000"/>
            </a:gs>
            <a:gs pos="78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99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333333"/>
                </a:solidFill>
                <a:latin typeface="Helvetica Neue"/>
              </a:rPr>
              <a:t> </a:t>
            </a:r>
            <a:endParaRPr lang="ru-RU" sz="5400" dirty="0" smtClean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ru-RU" sz="5400" b="1" dirty="0" smtClean="0">
                <a:solidFill>
                  <a:srgbClr val="333333"/>
                </a:solidFill>
                <a:latin typeface="Helvetica Neue"/>
              </a:rPr>
              <a:t>Памятники </a:t>
            </a:r>
            <a:r>
              <a:rPr lang="ru-RU" sz="5400" b="1" dirty="0">
                <a:solidFill>
                  <a:srgbClr val="333333"/>
                </a:solidFill>
                <a:latin typeface="Helvetica Neue"/>
              </a:rPr>
              <a:t>Липецка.</a:t>
            </a:r>
            <a:endParaRPr lang="ru-RU" sz="5400" dirty="0">
              <a:solidFill>
                <a:srgbClr val="333333"/>
              </a:solidFill>
              <a:latin typeface="Helvetica Neue"/>
            </a:endParaRPr>
          </a:p>
          <a:p>
            <a:pPr algn="ctr"/>
            <a:endParaRPr lang="ru-RU" sz="5400" dirty="0" smtClean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ru-RU" sz="5400" b="1" smtClean="0">
                <a:solidFill>
                  <a:srgbClr val="333333"/>
                </a:solidFill>
                <a:latin typeface="Helvetica Neue"/>
              </a:rPr>
              <a:t>Подготовила: </a:t>
            </a:r>
            <a:r>
              <a:rPr lang="ru-RU" sz="5400" b="1" dirty="0" smtClean="0">
                <a:solidFill>
                  <a:srgbClr val="333333"/>
                </a:solidFill>
                <a:latin typeface="Helvetica Neue"/>
              </a:rPr>
              <a:t>Комарова</a:t>
            </a:r>
          </a:p>
          <a:p>
            <a:pPr algn="ctr"/>
            <a:r>
              <a:rPr lang="ru-RU" sz="5400" b="1" dirty="0" smtClean="0">
                <a:solidFill>
                  <a:srgbClr val="333333"/>
                </a:solidFill>
                <a:latin typeface="Helvetica Neue"/>
              </a:rPr>
              <a:t>Марина Алексеевна</a:t>
            </a:r>
            <a:endParaRPr lang="ru-RU" sz="5400" b="1" dirty="0">
              <a:solidFill>
                <a:srgbClr val="333333"/>
              </a:solidFill>
              <a:latin typeface="Helvetica Neue"/>
            </a:endParaRPr>
          </a:p>
          <a:p>
            <a:pPr algn="ctr"/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13316" name="Picture 4" descr="http://lusana.ru/files/25309/653/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2" t="19635"/>
          <a:stretch/>
        </p:blipFill>
        <p:spPr bwMode="auto">
          <a:xfrm>
            <a:off x="7236296" y="4653136"/>
            <a:ext cx="1518671" cy="19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6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Ð°Ð¼ÑÑÐ½Ð¸Ðº ÑÑÐ°ÐºÑÐ¾ÑÐ¸ÑÑÐ°Ð¼ Ð­ÑÐ¾Ñ Ð¿Ð°Ð¼ÑÑÐ½Ð¸Ðº Ð±ÑÐ» Ð¾ÑÐºÑÑÑ Ð² 1975 Ð³Ð¾Ð´Ñ Ð¸ Ð¿Ð¾ÑÐ²ÑÑÐµÐ½ ÑÑÑÐ´Ð¾Ð²ÑÐ¼ Ð¿Ð¾Ð´Ð²Ð¸Ð³Ð°Ð¼ ÑÑÐ°ÐºÑÐ¾ÑÐ¾ÑÑÑÐ¾Ð¸ÑÐµÐ»ÐµÐ¹ Ð³Ð¾ÑÐ¾Ð´Ð°. ÐÐ²Ð¸Ð´Ñ ÑÐ¾Ð³Ð¾, ÑÑÐ¾ ÑÑÐ°ÐºÑÐ¾Ñ Â - Â Ð½Ð°ÑÑÐ¾ÑÑÐ¸Ð¹, ÑÐ¿Ð¸ÑÐ°Ð½Ð½ÑÐ¹ Ñ Ð¿ÑÐ¾Ð¸Ð·Ð²Ð¾Ð´ÑÑÐ²Ð°, Ð½Ðµ ÑÐ°Ð· Ð½ÐµÐºÐ¾ÑÐ¾ÑÑÐ¼ Ð³Ð¾ÑÑÑÐ¸Ð¼ Ð³Ð¾Ð»Ð¾Ð²Ð°Ð¼ Ð¿ÑÐ¸ÑÐ¾Ð´Ð¸Ð»Ð¾ Ð² Ð³Ð¾Ð»Ð¾Ð²Ñ Ð·Ð°Ð»ÐµÐ·ÑÑ Ð²Ð½ÑÑÑÑ Ð¼Ð°ÑÐ¸Ð½Ñ. ÐÐ° Ð²ÑÐµÐ¼Ñ ÑÐ²Ð¾ÐµÐ³Ð¾ ÑÑÑÐµÑÑÐ²Ð¾Ð²Ð°Ð½Ð¸Ñ ÑÑÐ°ÐºÑÐ¾Ñ Ð¾Ð´Ð¸Ð½ ÑÐ°Ð· Ð¿Ð¾ÐºÐ¸Ð´Ð°Ð» ÑÐ²Ð¾Ñ Ð¼ÐµÑÑÐ¾ - ÑÑÐ¾ ÑÐ»ÑÑÐ¸Ð»Ð¾ÑÑ Ð² 2007 Ð³Ð¾Ð´Ñ, ÐºÐ¾Ð³Ð´Ð° ÐµÐ³Ð¾ ÑÐ½ÑÐ»Ð¸ Ð´Ð»Ñ ÑÐµÐ¼Ð¾Ð½ÑÐ° Ð² ÑÐµÑÑÑ 70-Ð»ÐµÑÐ¸Ñ ÐÐ¢Ð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7" t="39500" r="28738" b="22700"/>
          <a:stretch/>
        </p:blipFill>
        <p:spPr bwMode="auto">
          <a:xfrm>
            <a:off x="1943708" y="2708920"/>
            <a:ext cx="5256584" cy="350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8971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Памятник трактористам</a:t>
            </a:r>
            <a:endParaRPr lang="ru-RU" sz="4000" dirty="0">
              <a:solidFill>
                <a:srgbClr val="FF0000"/>
              </a:solidFill>
              <a:latin typeface="Helvetica Neue"/>
            </a:endParaRPr>
          </a:p>
          <a:p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  Этот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памятник был открыт в 1975 году и посвящен трудовым подвигам тракторостроителей города.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 Трактор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 -  настоящий, списанный с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производства. За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время своего существования трактор один раз покидал своё место - это случилось в 2007 году, когда его сняли для ремонта в честь 70-летия ЛТЗ.</a:t>
            </a:r>
          </a:p>
          <a:p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45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rgbClr val="00B0F0"/>
            </a:gs>
            <a:gs pos="67000">
              <a:srgbClr val="92D050"/>
            </a:gs>
            <a:gs pos="52451">
              <a:srgbClr val="56BDD5"/>
            </a:gs>
            <a:gs pos="7000">
              <a:srgbClr val="FF0000"/>
            </a:gs>
            <a:gs pos="7800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99000">
              <a:srgbClr val="7030A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00808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Helvetica Neue"/>
              </a:rPr>
              <a:t>Спасибо за внимание!</a:t>
            </a:r>
            <a:endParaRPr lang="ru-RU" sz="8000" dirty="0">
              <a:solidFill>
                <a:srgbClr val="FF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1244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lipetsky.ru/upload/000/u1/049/abcb05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075" y="2420888"/>
            <a:ext cx="6702925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557" y="116632"/>
            <a:ext cx="925252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Памятник танкистам</a:t>
            </a:r>
          </a:p>
          <a:p>
            <a:r>
              <a:rPr lang="ru-RU" b="1" dirty="0">
                <a:latin typeface="Helvetica Neue"/>
              </a:rPr>
              <a:t>При въезде в город можно наблюдать первый памятник с легендарным Т-34.</a:t>
            </a:r>
          </a:p>
          <a:p>
            <a:r>
              <a:rPr lang="ru-RU" b="1" dirty="0">
                <a:latin typeface="Helvetica Neue"/>
              </a:rPr>
              <a:t>Памятник был сооружен в 1978 году по инициативе поисковиков липецкой средней школы №</a:t>
            </a:r>
            <a:r>
              <a:rPr lang="ru-RU" b="1" dirty="0" smtClean="0">
                <a:latin typeface="Helvetica Neue"/>
              </a:rPr>
              <a:t>40. </a:t>
            </a:r>
            <a:endParaRPr lang="ru-RU" b="1" i="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552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Ð±ÐµÐ»Ð¸ÑÐº Ð¸Ð¼Ð¿ÐµÑÐ°ÑÐ¾ÑÑ ÐÐµÑÑÑ I ÐÐ¾ÑÐµÑÐµÐ´Ð¸Ð½Ðµ ÐÐµÑÑÐ¾Ð²ÑÐºÐ¾Ð³Ð¾ ÑÐ¿ÑÑÐºÐ° Ð½Ð° Ð¾Ð±Ð¾ÑÐ¸Ð½Ðµ Ð´Ð¾ÑÐ¾Ð³Ð¸ ÑÑÐ¾Ð¸Ñ Ð¿Ð°Ð¼ÑÑÐ½ÑÐ¹ Ð¾Ð±ÐµÐ»Ð¸ÑÐº Ð¸Ð¼Ð¿ÐµÑÐ°ÑÐ¾ÑÑ ÐÐµÑÑÑ I, Ð¾ÑÐ½Ð¾Ð²Ð°ÑÐµÐ»Ñ Ð³Ð¾ÑÐ¾Ð´Ð°. ÐÐ±ÐµÐ»Ð¸ÑÐº Ð±ÑÐ» Ð¸Ð·Ð³Ð¾ÑÐ¾Ð²Ð»ÐµÐ½ Ð¿Ð¾ Ð·Ð°ÐºÐ°Ð·Ñ Ð¿ÐµÑÐµÑÐ±ÑÑÐ³ÑÐºÐ¾Ð³Ð¾ ÐºÑÐ¿ÑÐ° ÐÐ°Ð²Ð»Ð° ÐÐµÐ±ÑÑÐ¸Ð½Ð¾Ð²Ð°, Ð´ÐµÑÐ¶Ð°Ð²ÑÐµÐ³Ð¾ Ð² ÐÐ¸Ð¿ÐµÑÐºÐµ Ð¼Ð¾Ð½Ð¾Ð¿Ð¾Ð»Ð¸Ñ Ð²Ð¸Ð½Ð¾ÑÐ¾ÑÐ³Ð¾Ð²Ð»Ð¸ Ð¸ Ð¸Ð·Ð»ÐµÑÐ¸Ð²ÑÐµÐ³Ð¾ÑÑ Ð¾Ñ ÑÑÐ¶ÐµÐ»Ð¾Ð¹ Ð±Ð¾Ð»ÐµÐ·Ð½Ð¸ Ð±Ð»Ð°Ð³Ð¾Ð´Ð°ÑÑ ÑÐµÐ»ÐµÐ±Ð½ÑÐ¼ Ð²Ð¾Ð´Ð°Ð¼. Ð Ð·Ð½Ð°Ðº Ð±Ð»Ð°Ð³Ð¾Ð´Ð°ÑÐ½Ð¾ÑÑÐ¸ ÐÐµÑÑÑ ÐÐµÐ»Ð¸ÐºÐ¾Ð¼Ñ, Ð¾ÑÐºÑÑÐ²ÑÐµÐ¼Ñ Ð¼Ð¸Ð½ÐµÑÐ°Ð»ÑÐ½ÑÐµ Ð¸ÑÑÐ¾ÑÐ½Ð¸ÐºÐ¸ Ð² ÐÐ¸Ð¿ÐµÑÐºÐµ, ÐºÑÐ¿ÐµÑ ÑÐµÑÐ¸Ð» Ð½Ð° ÑÐ¾Ð±ÑÑÐ²ÐµÐ½Ð½ÑÐµ ÑÑÐµÐ´ÑÑÐ²Ð° ÑÐ¾Ð¾ÑÑÐ´Ð¸ÑÑ ÐµÐ¼Ñ Ð¿Ð°Ð¼ÑÑÐ½Ð¸Ðº. ÐÐ·Ð³Ð¾ÑÐ¾Ð²Ð¸Ð» Ð¾Ð±ÐµÐ»Ð¸ÑÐº Ð½Ð° Ð¢Ð°Ð¼Ð±Ð¾Ð²ÑÐºÐ¾Ð¼ ÑÑÐ³ÑÐ½Ð¾Ð»Ð¸ÑÐµÐ¹Ð½Ð¾Ð¼ Ð·Ð°Ð²Ð¾Ð´Ðµ Ð¼Ð°ÑÑÐµÑ ÐÐ²Ð°Ð½ Ð¤ÐµÐ´Ð¾ÑÐ¾Ð². Ð 1839 Ð³Ð¾Ð´Ñ Ð¿Ð°Ð¼ÑÑÐ½Ð¸Ðº Ð±ÑÐ» Ð¿ÑÐ¸Ð²ÐµÐ·ÑÐ½ Ð² ÐÐ¸Ð¿ÐµÑÐº Ð¸ ÑÑÑÐ°Ð½Ð¾Ð²Ð»ÐµÐ½ Ð½Ð° ÑÐ²Ð¾ÑÐ¼ Ð½ÑÐ½ÐµÑÐ½ÐµÐ¼ Ð¼ÐµÑÑÐµ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3" t="35703" r="23320" b="25348"/>
          <a:stretch/>
        </p:blipFill>
        <p:spPr bwMode="auto">
          <a:xfrm>
            <a:off x="1187624" y="2780928"/>
            <a:ext cx="7092280" cy="395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Обелиск императору Петру I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Посередине Петровского спуска на обочине дороги стоит памятный обелиск императору Петру I, основателю города. Обелиск был изготовлен по заказу петербургского купца Павла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Небученова.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   В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знак благодарности Петру Великому, открывшему минеральные источники в Липецке, купец решил на собственные средства соорудить ему памятник. Изготовил обелиск на Тамбовском чугунолитейном заводе мастер Иван Федоров. В 1839 году памятник был привезён в Липецк и установлен на своём нынешнем месте.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832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g-fotki.yandex.ru/get/4522/22264419.d/0_595ca_acd865f8_X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5037"/>
            <a:ext cx="5519170" cy="3968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918" y="332656"/>
            <a:ext cx="90830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Памятник Петру I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Это один из самых эмоциональных и экспрессивных памятников Петру I в России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. Император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запечатлён со свитком в руке, устремленно шагающий, с развивающимся плащом, полный решимости преобразовать Россию. 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    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 Постамент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памятника сделан в виде ростральной колонны – колонны, украшенной носами кораблей. Со всех сторон она украшена рельефами, повествующими о деяниях великого императора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001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00 Ð»ÐµÑ ÐÐ¸Ð¿ÐµÑÐºÑ ÐÐ¾Ð·Ð»Ðµ ÐÐ¾Ð¼ÑÐ¾Ð¼Ð¾Ð»ÑÑÐºÐ¾Ð³Ð¾ Ð¿ÑÑÐ´Ð° Ð½Ð°ÑÐ¾Ð´Ð¸ÑÑÑ Ð¿Ð°Ð¼ÑÑÐ½Ð¸Ðº Ð² ÑÐµÑÑÑ 300-Ð»ÐµÑÐ¸Ñ ÐÐ¸Ð¿ÐµÑÐºÐ°, Ð¾ÑÐ¼ÐµÑÐ°Ð²ÑÐµÐ³Ð¾ÑÑ Ð² 2003 Ð³Ð¾Ð´Ñ. Ð£ÑÑÐ°Ð½Ð¾Ð²Ð»ÐµÐ½ 18 Ð¸ÑÐ»Ñ ÑÐ¾Ð³Ð¾ Ð¶Ðµ Ð³Ð¾Ð´Ð°. ÐÐ¾Ð½ÑÐ¼ÐµÐ½Ñ Ð±ÑÐ» Ð¸Ð·Ð³Ð¾ÑÐ¾Ð²Ð»ÐµÐ½ Ð¿Ð¾ Ð¿ÑÐ¾ÐµÐºÑÑ ÑÐºÑÐ»ÑÐ¿ÑÐ¾ÑÐ¾Ð² Ð.Ð. ÐÐ°Ð·ÑÑÐ° Ð¸ Ð®.Ð. ÐÑÐ¸ÑÐºÐ¾ Ð¸ Ð¿ÑÐµÐ´ÑÑÐ°Ð²Ð»ÑÐµÑ ÑÐ¾Ð±Ð¾Ð¹ 12-Ð¼ÐµÑÑÐ¾Ð²ÑÑ ÑÑÐµÐ»Ñ, ÑÑÐ¸Ð»Ð¸Ð·Ð¾Ð²Ð°Ð½Ð½ÑÑ Ð¿Ð¾Ð´ ÐºÐ¾ÑÐ°Ð±Ð»Ñ ÐÐµÑÑÐ¾Ð²ÑÐºÐ¾Ð¹ ÑÐ¿Ð¾ÑÐ¸. Ð¢Ð°Ðº Ð°Ð²ÑÐ¾ÑÑ ÑÐ¾ÑÐµÐ»Ð¸ Ð¿Ð¾Ð´ÑÐµÑÐºÐ½ÑÑÑ ÑÐµÑÐ½ÑÑ ÑÐ²ÑÐ·Ñ Ð²ÑÐµÐ¼ÐµÐ½ Ð¸ Ð²Ð°Ð¶Ð½Ð¾Ðµ Ð·Ð½Ð°ÑÐµÐ½Ð¸Ðµ ÐÐ¸Ð¿ÐµÑÐºÐ° Ð² ÑÐ°Ð·Ð²Ð¸ÑÐ¸Ð¸ Ð¾ÑÐµÑÐµÑÑÐ²ÐµÐ½Ð½Ð¾Ð¹ Ð¿ÑÐ¾Ð¼ÑÑÐ»ÐµÐ½Ð½Ð¾ÑÑÐ¸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9" t="49974" r="23187"/>
          <a:stretch/>
        </p:blipFill>
        <p:spPr bwMode="auto">
          <a:xfrm>
            <a:off x="1986551" y="2859205"/>
            <a:ext cx="5385905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88640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300 лет Липецку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Возле Комсомольского пруда находится памятник в честь 300-летия Липецка, отмечавшегося в 2003 году. Установлен 18 июля того же года. </a:t>
            </a:r>
            <a:endParaRPr lang="ru-RU" b="1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      Монумент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был изготовлен по проекту скульпторов И.М. </a:t>
            </a:r>
            <a:r>
              <a:rPr lang="ru-RU" b="1" dirty="0" err="1">
                <a:solidFill>
                  <a:srgbClr val="333333"/>
                </a:solidFill>
                <a:latin typeface="Helvetica Neue"/>
              </a:rPr>
              <a:t>Мазура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 и Ю.Д. Гришко и представляет собой 12-метровую стелу, стилизованную под корабль Петровской эпохи. Так авторы хотели подчеркнуть тесную связь времен и важное значение Липецка в развитии отечественной промышленности.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651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Ð½Ð°Ð¼ÐµÐ½Ð¸ÑÑÐµ Ð¿ÑÑÐºÐ¸ ÐÑÐºÐ²Ð°Ð»ÑÐ½Ð¾ ÑÐµÑÐµÐ· Ð´Ð¾ÑÐ¾Ð³Ñ Ð¾Ñ Ð¿Ð°Ð¼ÑÑÐ½Ð¸ÐºÐ°-ÐºÐ¾ÑÐ°Ð±Ð»Ñ, Ð² ÐÐ¸Ð¶Ð½ÐµÐ¼ Ð¿Ð°ÑÐºÐµ Ð½Ð°ÑÐ¾Ð´Ð¸ÑÑÑ Ð¿Ð°Ð¼ÑÑÐ½Ð¸Ðº Ð·Ð°ÑÐ¾Ð¶Ð´ÐµÐ½Ð¸Ñ Ð¼ÐµÑÐ°Ð»Ð»ÑÑÐ³Ð¸Ð¸ Ð² ÐÐ¸Ð¿ÐµÑÐºÐµ. Ð ÐµÑÐ»Ð¸ Ð¿ÑÐ¾ÑÐµ â Ð·Ð½Ð°Ð¼ÐµÐ½Ð¸ÑÑÐµ Â«ÐÑÑÐºÐ¸Â». ÐÑÐµÐ´ÑÑÐ°Ð²Ð»ÑÐµÑ ÑÐ¾Ð±Ð¾Ð¹ ÑÑÐ¸ Ð¿ÑÑÐºÐ¸, Ð¸Ð·Ð³Ð¾ÑÐ¾Ð²Ð»ÐµÐ½Ð½ÑÐµ Ð½Ð° Â«ÐÐ¸Ð¿ÑÐºÐ¸Ñ Ð¶ÐµÐ»ÐµÐ·Ð¾Ð´ÐµÐ»Ð°ÑÐµÐ»ÑÐ½ÑÑ Ð·Ð°Ð²Ð¾Ð´Ð°ÑÂ» Ð² Ð½Ð°ÑÐ°Ð»Ðµ 18-Ð³Ð¾ ÑÑÐ¾Ð»ÐµÑÐ¸Ñ, Ð¸ Ð¿Ð¾ÑÑÐ°Ð²Ð»ÐµÐ½Ð½ÑÐµ Ð½Ð° Ð¿ÑÑÐ¼Ð¾ÑÐ³Ð¾Ð»ÑÐ½ÑÐ¹ Ð¿ÑÐµÐ´ÐµÑÑÐ°Ð». Ð Ð°ÑÐ¿Ð¾Ð»Ð¾Ð¶ÐµÐ½ Ñ Ð²ÑÐ¾Ð´Ð° Ð² ÐÐ¸Ð¶Ð½Ð¸Ð¹ Ð¿Ð°ÑÐº ÑÐ¾ ÑÑÐ¾ÑÐ¾Ð½Ñ ÐÐµÑÑÐ¾Ð²ÑÐºÐ¾Ð³Ð¾ ÑÐ¿ÑÑÐºÐ°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1" t="57300" r="5215" b="15368"/>
          <a:stretch/>
        </p:blipFill>
        <p:spPr bwMode="auto">
          <a:xfrm>
            <a:off x="107504" y="3789040"/>
            <a:ext cx="8915149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Знаменитые пушки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Буквально через дорогу от памятника-корабля, в Нижнем парке находится памятник зарождению металлургии в Липецке. А если проще – знаменитые «Пушки». Представляет собой три пушки, изготовленные на «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Липецких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железоделательных заводах» в начале 18-го столетия, и поставленные на прямоугольный пьедестал. Расположен у входа в Нижний парк со стороны Петровского спуска.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702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Â  ÐÐ°Ð¼ÑÑÐ½Ð¸Ðº Ð¾ÑÐ½Ð¾Ð²Ð°ÑÐµÐ»ÑÐ¼ Ð³Ð¾ÑÐ¾Ð´Ð° 19 Ð¸ÑÐ»Ñ 2008 Ð³Ð¾Ð´Ð° Ð² ÐÐ¸Ð¿ÐµÑÐºÐµ Ð½Ð° Ð¿Ð»Ð¾ÑÐ°Ð´Ð¸ ÐÐ»ÐµÑÐ°Ð½Ð¾Ð²Ð° Ð¾ÑÐºÑÑÐ»Ð¸ Ð¿Ð°Ð¼ÑÑÐ½Ð¸Ðº Ð¾ÑÐ½Ð¾Ð²Ð°ÑÐµÐ»ÑÐ¼ Ð³Ð¾ÑÐ¾Ð´Ð° Ð·Ð° Ð°Ð²ÑÐ¾ÑÑÑÐ²Ð¾Ð¼ ÑÐºÑÐ»ÑÐ¿ÑÐ¾ÑÐ° Ð.Ð. ÐÐ°Ð³Ð½ÐµÑÐ°. ÐÐ¾Ð½ÑÐ¼ÐµÐ½Ñ Ð¿ÑÐµÐ´ÑÑÐ°Ð²Ð»ÑÐµÑ ÑÐ¾Ð±Ð¾Ð¹ Ð¼ÐµÑÐ°Ð»Ð»Ð¸ÑÐµÑÐºÐ¸Ð¹ ÑÑÐ¾Ð»Ð± Ñ ÑÐ¸Ð³ÑÑÐ¾Ð¹ Ð°Ð½Ð³ÐµÐ»Ð°-ÑÑÐ°Ð½Ð¸ÑÐµÐ»Ñ Ð½Ð° Ð²ÐµÑÑÐ¸Ð½Ðµ; Ñ Ð¿Ð¾Ð´Ð½Ð¾Ð¶Ð¸Ñ â ÑÐºÑÐ»ÑÐ¿ÑÑÑÑ Ð»ÑÐ´ÐµÐ¹ ÑÐ°Ð·Ð½ÑÑ ÑÐ¾ÑÐ»Ð¾Ð²Ð¸Ð¹ Ð¿ÐµÑÑÐ¾Ð²ÑÐºÐ¾Ð¹ ÑÐ¿Ð¾ÑÐ¸, Ð² ÑÐ¾Ð¼ ÑÐ¸ÑÐ»Ðµ Ð¸ ÑÐ°Ð¼ ÐÐ¾ÑÑÐ´Ð°ÑÑ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45772" r="14495" b="4854"/>
          <a:stretch/>
        </p:blipFill>
        <p:spPr bwMode="auto">
          <a:xfrm>
            <a:off x="1403648" y="3140968"/>
            <a:ext cx="640871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74913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Памятник основателям города</a:t>
            </a:r>
            <a:endParaRPr lang="ru-RU" sz="4000" dirty="0">
              <a:solidFill>
                <a:srgbClr val="FF0000"/>
              </a:solidFill>
              <a:latin typeface="Helvetica Neue"/>
            </a:endParaRP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19 июля 2008 года в Липецке на площади Плеханова открыли памятник основателям 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города. Монумент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представляет собой металлический столб с фигурой ангела-хранителя на вершине; у подножия — скульптуры людей разных сословий петровской эпохи, в том числе и сам Государь.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14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ÐÐµÐ¼Ð¾ÑÐ¸Ð°Ð»ÑÐ½ÑÐ¹ Ð¿Ð°Ð¼ÑÑÐ½Ð¸Ðº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4" t="62593" r="25775"/>
          <a:stretch/>
        </p:blipFill>
        <p:spPr bwMode="auto">
          <a:xfrm>
            <a:off x="2267744" y="4293096"/>
            <a:ext cx="453650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16632"/>
            <a:ext cx="93955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Мемориальный памятник "Народовольцам"</a:t>
            </a:r>
            <a:endParaRPr lang="ru-RU" sz="4000" dirty="0">
              <a:solidFill>
                <a:srgbClr val="FF0000"/>
              </a:solidFill>
              <a:latin typeface="Helvetica Neue"/>
            </a:endParaRP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Мемориальный памятник "Народовольцам" был открыт в Липецке в Нижнем парке 17 июня 1972 года, в честь 100-летнего юбилея съезда народовольцев в городе Липецке. На многогранной площадке, отделанной мраморной плиткой, сооружены 9 пилонов, которые соединены вверху широким металлическим кольцом. Они символизируют съезд народовольцев, сплоченных общей революционной идеей. По внутренней стороне кольца расположена надпись: "Здесь в июне 1879 г. проходил съезд народовольцев".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ÐÐ°Ð¼ÑÑÐ½Ð¸Ðº Ð°Ð²Ð¸Ð°ÑÐ¾ÑÐ°Ð¼ 17 Ð´ÐµÐºÐ°Ð±ÑÑ 1968 Ð³Ð¾Ð´Ð° ÑÐºÐ¸Ð¿Ð°Ð¶ ÑÐ²ÐµÑÑÐ·Ð²ÑÐºÐ¾Ð²Ð¾Ð³Ð¾ Ð±Ð¾Ð¼Ð±Ð°ÑÐ´Ð¸ÑÐ¾Ð²ÑÐ¸ÐºÐ° Ð¯Ðº-28 Ð²ÑÐ¿Ð¾Ð»Ð½ÑÐ» ÑÑÐµÐ½Ð¸ÑÐ¾Ð²Ð¾ÑÐ½ÑÐ¹ Ð¿Ð¾Ð»ÑÑ. ÐÐµÐ¾Ð¶Ð¸Ð´Ð°Ð½Ð½Ð¾ Ñ Ð¿Ð¾Ð»Ð½Ð¾ÑÑÑÑ Ð·Ð°Ð¿ÑÐ°Ð²Ð»ÐµÐ½Ð½Ð¾Ð³Ð¾ Ð¸ Ð½Ð°ÑÐ¸Ð½ÐµÐ½Ð½Ð¾Ð³Ð¾ Ð±Ð¾ÐµÐ¿ÑÐ¸Ð¿Ð°ÑÐ°Ð¼Ð¸ ÑÐ°Ð¼Ð¾Ð»ÑÑÐ° Ð·Ð°Ð³Ð¾ÑÐµÐ»ÑÑ Ð»ÐµÐ²ÑÐ¹ Ð´Ð²Ð¸Ð³Ð°ÑÐµÐ»Ñ. ÐÐ¾ÑÐ»Ðµ ÑÑÑÑÐ°Ð½ÐµÐ½Ð¸Ñ Ð¿Ð¾Ð¶Ð°ÑÐ° Ð½ÐµÐ¾Ð±ÑÐ¾Ð´Ð¸Ð¼Ð¾ Ð±ÑÐ»Ð¾ ÑÐ¾Ð²ÐµÑÑÐ°ÑÑ ÑÐºÑÑÑÐµÐ½Ð½ÑÑ Ð¿Ð¾ÑÐ°Ð´ÐºÑ, Ð·Ð°ÑÐ¾Ð´Ñ ÑÐ¾ ÑÑÐ¾ÑÐ¾Ð½Ñ ÐÐ¸Ð¿ÐµÑÐºÐ°. ÐÐ¾ Ð·Ð° Ð½ÐµÑÐºÐ¾Ð»ÑÐºÐ¾ ÐºÐ¸Ð»Ð¾Ð¼ÐµÑÑÐ¾Ð² Ð´Ð¾ Ð²Ð·Ð»ÑÑÐ½Ð¾-Ð¿Ð¾ÑÐ°Ð´Ð¾ÑÐ½Ð¾Ð¹ Ð¿Ð¾Ð»Ð¾ÑÑ Ð¿ÑÑÐ¼Ð¾ Ð½Ð°Ð´ Ð³Ð¾ÑÐ¾Ð´Ð¾Ð¼ Ð²ÑÑÐµÐ» Ð¸Ð· ÑÑÑÐ¾Ñ ÑÐ¶Ðµ Ð¿ÑÐ°Ð²ÑÐ¹ Ð´Ð²Ð¸Ð³Ð°ÑÐµÐ»Ñ. Ð¦ÐµÐ½Ð¾Ð¹ ÑÐ²Ð¾ÐµÐ¹ Ð¶Ð¸Ð·Ð½Ð¸ Ð»ÑÑÑÐ¸ÐºÐ¸ ÑÑÐ¼ÐµÐ»Ð¸ Ð¾ÑÐ²ÐµÑÑÐ¸ Ð¿Ð°Ð´Ð°ÑÑÐ¸Ð¹ ÑÐ°Ð¼Ð¾Ð»ÑÑ Ð¾Ñ Ð¶Ð¸Ð»ÑÑ Ð·Ð´Ð°Ð½Ð¸Ð¹, Ð·Ð°ÑÑÐ°Ð²Ð¸Ð² ÐµÐ³Ð¾ ÑÑÑÐ½ÑÑÑ Ð½Ð° Ð¿ÑÑÑÑÑÐµ. Ð£ÐºÐ°Ð·Ð¾Ð¼ ÐÑÐµÐ·Ð¸Ð´Ð¸ÑÐ¼Ð° ÐÐµÑÑÐ¾Ð²Ð½Ð¾Ð³Ð¾ Ð¡Ð¾Ð²ÐµÑÐ° Ð¡Ð¡Ð¡Ð  Ð¾Ñ 26 Ð¼Ð°Ñ 1969 Ð³Ð¾Ð´Ð° Ð·Ð° Ð¼ÑÐ¶ÐµÑÑÐ²Ð¾ Ð¸ ÑÐ°Ð¼Ð¾Ð¾ÑÐ²ÐµÑÐ¶ÐµÐ½Ð½Ð¾ÑÑÑ, Ð¿ÑÐ¾ÑÐ²Ð»ÐµÐ½Ð½ÑÐµ Ð¿ÑÐ¸ Ð¸ÑÐ¿Ð¾Ð»Ð½ÐµÐ½Ð¸Ð¸ Ð²Ð¾Ð¸Ð½ÑÐºÐ¾Ð³Ð¾ Ð´Ð¾Ð»Ð³Ð° Ð¿Ð¾Ð´Ð¿Ð¾Ð»ÐºÐ¾Ð²Ð½Ð¸Ðº ÐÑÐ¸Ð²ÐµÐ½ÐºÐ¾Ð² Ð¸ Ð¼Ð°Ð¹Ð¾Ñ Ð¨ÐµÑÑÑÐ¾Ð±Ð¸ÑÐ¾Ð² Ð±ÑÐ»Ð¸ Ð¿Ð¾ÑÐ¼ÐµÑÑÐ½Ð¾ Ð½Ð°Ð³ÑÐ°Ð¶Ð´ÑÐ½ Ð¾ÑÐ´ÐµÐ½Ð¾Ð¼ ÐÑÐ°ÑÐ½Ð¾Ð³Ð¾ ÐÐ½Ð°Ð¼ÐµÐ½Ð¸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9" t="43559" r="31717" b="20652"/>
          <a:stretch/>
        </p:blipFill>
        <p:spPr bwMode="auto">
          <a:xfrm>
            <a:off x="3995936" y="4005064"/>
            <a:ext cx="386301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9734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Helvetica Neue"/>
              </a:rPr>
              <a:t>Памятник авиаторам</a:t>
            </a:r>
            <a:endParaRPr lang="ru-RU" sz="4000" dirty="0">
              <a:solidFill>
                <a:srgbClr val="FF0000"/>
              </a:solidFill>
              <a:latin typeface="Helvetica Neue"/>
            </a:endParaRP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17 декабря 1968 года экипаж сверхзвукового бомбардировщика Як-28 выполнял тренировочный полёт. Неожиданно у полностью заправленного и начиненного боеприпасами самолёта загорелся левый двигатель. После устранения пожара необходимо было совершать экстренную посадку, заходя со стороны Липецка. Но за несколько километров до взлётно-посадочной полосы прямо над городом вышел из строя уже правый двигатель. Ценой своей жизни лётчики сумели отвести падающий самолёт от жилых зданий, заставив его рухнуть на пустыре.</a:t>
            </a:r>
          </a:p>
          <a:p>
            <a:r>
              <a:rPr lang="ru-RU" b="1" dirty="0">
                <a:solidFill>
                  <a:srgbClr val="333333"/>
                </a:solidFill>
                <a:latin typeface="Helvetica Neue"/>
              </a:rPr>
              <a:t>Указом Президиума Верховного Совета СССР от 26 мая 1969 года за мужество и самоотверженность, проявленные при исполнении воинского долга подполковник </a:t>
            </a:r>
            <a:r>
              <a:rPr lang="ru-RU" b="1" dirty="0" err="1">
                <a:solidFill>
                  <a:srgbClr val="333333"/>
                </a:solidFill>
                <a:latin typeface="Helvetica Neue"/>
              </a:rPr>
              <a:t>Кривенков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 и майор Шерстобитов были посмертно награждён орденом Красного Знамени.</a:t>
            </a:r>
            <a:endParaRPr lang="ru-RU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56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3069</TotalTime>
  <Words>488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Пользователь Windows</cp:lastModifiedBy>
  <cp:revision>243</cp:revision>
  <dcterms:created xsi:type="dcterms:W3CDTF">2010-12-04T11:52:34Z</dcterms:created>
  <dcterms:modified xsi:type="dcterms:W3CDTF">2021-04-06T05:05:23Z</dcterms:modified>
</cp:coreProperties>
</file>